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a:solidFill>
                  <a:schemeClr val="tx1"/>
                </a:solidFill>
              </a:rPr>
              <a:t>UK  SAFETY  PODS</a:t>
            </a: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22296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2771" y="-87086"/>
            <a:ext cx="8501743" cy="6555641"/>
          </a:xfrm>
          <a:prstGeom prst="rect">
            <a:avLst/>
          </a:prstGeom>
        </p:spPr>
        <p:txBody>
          <a:bodyPr wrap="square">
            <a:spAutoFit/>
          </a:bodyPr>
          <a:lstStyle/>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UK Pods Ltd currently provides products and services to approximately 75% of the NHS mental health trusts in the UK.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But the company does not only manufacture and sell its trademark Safety Pod to the NHS and customers worldwide – far from it.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It prides itself on also providing clinical skills training and consultancy to organisations that use its products on positive approaches to reducing the need for restrictive practices for situations where the restraint of person may be required – and importantly, reducing the need of floor restraint where this is possible, by taking a positive approach to physical intervention alternatives. </a:t>
            </a:r>
          </a:p>
          <a:p>
            <a:endParaRPr lang="en-GB" sz="2000" dirty="0">
              <a:solidFill>
                <a:srgbClr val="000000"/>
              </a:solidFill>
              <a:latin typeface="Calibri" panose="020F0502020204030204" pitchFamily="34" charset="0"/>
            </a:endParaRPr>
          </a:p>
          <a:p>
            <a:r>
              <a:rPr lang="en-GB" sz="2000" dirty="0" err="1">
                <a:solidFill>
                  <a:srgbClr val="000000"/>
                </a:solidFill>
                <a:latin typeface="Calibri" panose="020F0502020204030204" pitchFamily="34" charset="0"/>
              </a:rPr>
              <a:t>Palkesh</a:t>
            </a:r>
            <a:r>
              <a:rPr lang="en-GB" sz="2000" dirty="0">
                <a:solidFill>
                  <a:srgbClr val="000000"/>
                </a:solidFill>
                <a:latin typeface="Calibri" panose="020F0502020204030204" pitchFamily="34" charset="0"/>
              </a:rPr>
              <a:t> </a:t>
            </a:r>
            <a:r>
              <a:rPr lang="en-GB" sz="2000" dirty="0" err="1">
                <a:solidFill>
                  <a:srgbClr val="000000"/>
                </a:solidFill>
                <a:latin typeface="Calibri" panose="020F0502020204030204" pitchFamily="34" charset="0"/>
              </a:rPr>
              <a:t>Darbar</a:t>
            </a:r>
            <a:r>
              <a:rPr lang="en-GB" sz="2000" dirty="0">
                <a:solidFill>
                  <a:srgbClr val="000000"/>
                </a:solidFill>
                <a:latin typeface="Calibri" panose="020F0502020204030204" pitchFamily="34" charset="0"/>
              </a:rPr>
              <a:t>, director and clinical skills consultant at UK Pods Ltd developed the Safety </a:t>
            </a:r>
            <a:r>
              <a:rPr lang="en-GB" sz="2000" dirty="0" err="1">
                <a:solidFill>
                  <a:srgbClr val="000000"/>
                </a:solidFill>
                <a:latin typeface="Calibri" panose="020F0502020204030204" pitchFamily="34" charset="0"/>
              </a:rPr>
              <a:t>PodTM</a:t>
            </a:r>
            <a:r>
              <a:rPr lang="en-GB" sz="2000" dirty="0">
                <a:solidFill>
                  <a:srgbClr val="000000"/>
                </a:solidFill>
                <a:latin typeface="Calibri" panose="020F0502020204030204" pitchFamily="34" charset="0"/>
              </a:rPr>
              <a:t> in 2014 with the support and input of a variant of professionals ranging from medical risk assessing experts, health and safety experts and engineers to front line clinical teams as well as service users themselves “experts by experience” who have been through the sometimes traumatic experience of being restrained and therefore able to provide key fundamental considerations and information to include in the design and purpose of the Safety Pods. </a:t>
            </a:r>
            <a:endParaRPr lang="en-GB" sz="2000" dirty="0"/>
          </a:p>
        </p:txBody>
      </p:sp>
    </p:spTree>
    <p:extLst>
      <p:ext uri="{BB962C8B-B14F-4D97-AF65-F5344CB8AC3E}">
        <p14:creationId xmlns:p14="http://schemas.microsoft.com/office/powerpoint/2010/main" val="2147145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971" y="28069"/>
            <a:ext cx="8665029" cy="6555641"/>
          </a:xfrm>
          <a:prstGeom prst="rect">
            <a:avLst/>
          </a:prstGeom>
        </p:spPr>
        <p:txBody>
          <a:bodyPr wrap="square">
            <a:spAutoFit/>
          </a:bodyPr>
          <a:lstStyle/>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He said: “Whilst the need for ground restraint can’t always be completely ruled out in some high risk situations - and may sometimes present as the safest option for both staff and patients at the time - using the Safety Pod TM has been proven to reduce both the need for floor restraint and also reduce the time spent on the ground for the situations that perhaps unexpectedly end up there.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In some healthcare settings it has been shown to completely eliminate the need for ground restraint as well reduce many risks within restraint that were previously commonplace. This has resulted in a reduction in injuries amongst both staff and patients – and a more comfortable experience all round for everyone concerned.”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Service users have described to UK Pods Ltd their experiences of having their heads against the solid “sometimes heated” floors in a ground restraint. The floor appears to often enhanced the echoing and volume of sounds in a busy mental health hospital setting such as alarms, loud voices and footsteps. Added to the discomfort and potential risks of being physically restrained in this way, you have what is potentially a very frightening, confusing and uncomfortable experience to say the least. Service users were also keen to minimise the need for leg restraints as this often felt claustrophobic and led to bruising. </a:t>
            </a:r>
            <a:endParaRPr lang="en-GB" sz="2000" dirty="0"/>
          </a:p>
        </p:txBody>
      </p:sp>
    </p:spTree>
    <p:extLst>
      <p:ext uri="{BB962C8B-B14F-4D97-AF65-F5344CB8AC3E}">
        <p14:creationId xmlns:p14="http://schemas.microsoft.com/office/powerpoint/2010/main" val="3979980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514" y="1274564"/>
            <a:ext cx="9002486" cy="4093428"/>
          </a:xfrm>
          <a:prstGeom prst="rect">
            <a:avLst/>
          </a:prstGeom>
        </p:spPr>
        <p:txBody>
          <a:bodyPr wrap="square">
            <a:spAutoFit/>
          </a:bodyPr>
          <a:lstStyle/>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The unique medically reviewed design of the Safety </a:t>
            </a:r>
            <a:r>
              <a:rPr lang="en-GB" sz="2000" dirty="0" err="1">
                <a:solidFill>
                  <a:srgbClr val="000000"/>
                </a:solidFill>
                <a:latin typeface="Calibri" panose="020F0502020204030204" pitchFamily="34" charset="0"/>
              </a:rPr>
              <a:t>PodTM</a:t>
            </a:r>
            <a:r>
              <a:rPr lang="en-GB" sz="2000" dirty="0">
                <a:solidFill>
                  <a:srgbClr val="000000"/>
                </a:solidFill>
                <a:latin typeface="Calibri" panose="020F0502020204030204" pitchFamily="34" charset="0"/>
              </a:rPr>
              <a:t>, with its hood that is intended to deaden and reduce echoing sounds and impact vent which help support the weight/posture and unique contours of a patient’s body has contributed towards reductions in both head and leg restraints. Where a patient kicks out whilst on the </a:t>
            </a:r>
            <a:r>
              <a:rPr lang="en-GB" sz="2000" dirty="0" err="1">
                <a:solidFill>
                  <a:srgbClr val="000000"/>
                </a:solidFill>
                <a:latin typeface="Calibri" panose="020F0502020204030204" pitchFamily="34" charset="0"/>
              </a:rPr>
              <a:t>SafetyPodTM</a:t>
            </a:r>
            <a:r>
              <a:rPr lang="en-GB" sz="2000" dirty="0">
                <a:solidFill>
                  <a:srgbClr val="000000"/>
                </a:solidFill>
                <a:latin typeface="Calibri" panose="020F0502020204030204" pitchFamily="34" charset="0"/>
              </a:rPr>
              <a:t> this can often be managed with a less restrictive way using UK Pods LTD’s safety cushion or leg pad in conjunction with the Pod. </a:t>
            </a:r>
          </a:p>
          <a:p>
            <a:endParaRPr lang="en-GB" sz="2000" dirty="0">
              <a:solidFill>
                <a:srgbClr val="000000"/>
              </a:solidFill>
              <a:latin typeface="Calibri" panose="020F0502020204030204" pitchFamily="34" charset="0"/>
            </a:endParaRPr>
          </a:p>
          <a:p>
            <a:r>
              <a:rPr lang="en-GB" sz="2000" dirty="0" err="1">
                <a:solidFill>
                  <a:srgbClr val="000000"/>
                </a:solidFill>
                <a:latin typeface="Calibri" panose="020F0502020204030204" pitchFamily="34" charset="0"/>
              </a:rPr>
              <a:t>Palkesh</a:t>
            </a:r>
            <a:r>
              <a:rPr lang="en-GB" sz="2000" dirty="0">
                <a:solidFill>
                  <a:srgbClr val="000000"/>
                </a:solidFill>
                <a:latin typeface="Calibri" panose="020F0502020204030204" pitchFamily="34" charset="0"/>
              </a:rPr>
              <a:t> has a long history in helping healthcare organisations in regards to force reduction strategies , and more recently, police organisations to minimise their use of restraint using the pods with the aim of improving safety and dignity for all. </a:t>
            </a:r>
          </a:p>
          <a:p>
            <a:r>
              <a:rPr lang="en-GB" sz="2000" dirty="0">
                <a:solidFill>
                  <a:srgbClr val="000000"/>
                </a:solidFill>
                <a:latin typeface="Calibri" panose="020F0502020204030204" pitchFamily="34" charset="0"/>
              </a:rPr>
              <a:t>This document makes the case for the use of Safety Pods TM – and the expertise and optional services offered by UK Pods Ltd. </a:t>
            </a:r>
            <a:endParaRPr lang="en-GB" sz="2000" dirty="0"/>
          </a:p>
        </p:txBody>
      </p:sp>
    </p:spTree>
    <p:extLst>
      <p:ext uri="{BB962C8B-B14F-4D97-AF65-F5344CB8AC3E}">
        <p14:creationId xmlns:p14="http://schemas.microsoft.com/office/powerpoint/2010/main" val="4189289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9857" y="474345"/>
            <a:ext cx="8654143" cy="5232202"/>
          </a:xfrm>
          <a:prstGeom prst="rect">
            <a:avLst/>
          </a:prstGeom>
        </p:spPr>
        <p:txBody>
          <a:bodyPr wrap="square">
            <a:spAutoFit/>
          </a:bodyPr>
          <a:lstStyle/>
          <a:p>
            <a:endParaRPr lang="en-GB" b="1" dirty="0">
              <a:solidFill>
                <a:srgbClr val="000000"/>
              </a:solidFill>
              <a:latin typeface="Calibri" panose="020F0502020204030204" pitchFamily="34" charset="0"/>
            </a:endParaRPr>
          </a:p>
          <a:p>
            <a:endParaRPr lang="en-GB" b="1" dirty="0">
              <a:solidFill>
                <a:srgbClr val="000000"/>
              </a:solidFill>
              <a:latin typeface="Calibri" panose="020F0502020204030204" pitchFamily="34" charset="0"/>
            </a:endParaRPr>
          </a:p>
          <a:p>
            <a:endParaRPr lang="en-GB" b="1" dirty="0">
              <a:solidFill>
                <a:srgbClr val="000000"/>
              </a:solidFill>
              <a:latin typeface="Calibri" panose="020F0502020204030204" pitchFamily="34" charset="0"/>
            </a:endParaRPr>
          </a:p>
          <a:p>
            <a:r>
              <a:rPr lang="en-GB" sz="2000" b="1" dirty="0" err="1">
                <a:solidFill>
                  <a:srgbClr val="000000"/>
                </a:solidFill>
                <a:latin typeface="Calibri" panose="020F0502020204030204" pitchFamily="34" charset="0"/>
              </a:rPr>
              <a:t>Merseycare</a:t>
            </a:r>
            <a:r>
              <a:rPr lang="en-GB" sz="2000" b="1" dirty="0">
                <a:solidFill>
                  <a:srgbClr val="000000"/>
                </a:solidFill>
                <a:latin typeface="Calibri" panose="020F0502020204030204" pitchFamily="34" charset="0"/>
              </a:rPr>
              <a:t> NHS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Introduction of the Safety Pod on wards at a learning disabilities facility resulted in a reduction of floor restraints with a number of service users. For one service user, it meant a 51% reduction in T-supine restraints. </a:t>
            </a:r>
            <a:r>
              <a:rPr lang="en-GB" sz="2000" dirty="0" err="1">
                <a:solidFill>
                  <a:srgbClr val="000000"/>
                </a:solidFill>
                <a:latin typeface="Calibri" panose="020F0502020204030204" pitchFamily="34" charset="0"/>
              </a:rPr>
              <a:t>Merseycare</a:t>
            </a:r>
            <a:r>
              <a:rPr lang="en-GB" sz="2000" dirty="0">
                <a:solidFill>
                  <a:srgbClr val="000000"/>
                </a:solidFill>
                <a:latin typeface="Calibri" panose="020F0502020204030204" pitchFamily="34" charset="0"/>
              </a:rPr>
              <a:t> has witnessed such a success since implementing the Safety </a:t>
            </a:r>
            <a:r>
              <a:rPr lang="en-GB" sz="2000" dirty="0" err="1">
                <a:solidFill>
                  <a:srgbClr val="000000"/>
                </a:solidFill>
                <a:latin typeface="Calibri" panose="020F0502020204030204" pitchFamily="34" charset="0"/>
              </a:rPr>
              <a:t>PodTM</a:t>
            </a:r>
            <a:r>
              <a:rPr lang="en-GB" sz="2000" dirty="0">
                <a:solidFill>
                  <a:srgbClr val="000000"/>
                </a:solidFill>
                <a:latin typeface="Calibri" panose="020F0502020204030204" pitchFamily="34" charset="0"/>
              </a:rPr>
              <a:t>, it has clear plans on Safety Pods being introduced in all areas throughout 2019/20. </a:t>
            </a:r>
          </a:p>
          <a:p>
            <a:endParaRPr lang="en-GB" sz="2000" dirty="0">
              <a:solidFill>
                <a:srgbClr val="000000"/>
              </a:solidFill>
              <a:latin typeface="Calibri" panose="020F0502020204030204" pitchFamily="34" charset="0"/>
            </a:endParaRPr>
          </a:p>
          <a:p>
            <a:r>
              <a:rPr lang="en-GB" sz="2000" b="1" dirty="0">
                <a:solidFill>
                  <a:srgbClr val="000000"/>
                </a:solidFill>
                <a:latin typeface="Calibri" panose="020F0502020204030204" pitchFamily="34" charset="0"/>
              </a:rPr>
              <a:t>Surrey and Borders Partnership NHS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At the Deacon Unit, a 10-bed inpatient facility for people with learning disabilities in crisis, the Trust was able to completely eliminate the use of ground restraints, following the introduction of the Safety Pod. It also significantly reduced other types of restraint, as shown in the table below. 	</a:t>
            </a:r>
          </a:p>
        </p:txBody>
      </p:sp>
    </p:spTree>
    <p:extLst>
      <p:ext uri="{BB962C8B-B14F-4D97-AF65-F5344CB8AC3E}">
        <p14:creationId xmlns:p14="http://schemas.microsoft.com/office/powerpoint/2010/main" val="2090040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2391567"/>
            <a:ext cx="9144000" cy="2031325"/>
          </a:xfrm>
          <a:prstGeom prst="rect">
            <a:avLst/>
          </a:prstGeom>
        </p:spPr>
        <p:txBody>
          <a:bodyPr wrap="square">
            <a:spAutoFit/>
          </a:bodyPr>
          <a:lstStyle/>
          <a:p>
            <a:r>
              <a:rPr lang="en-GB" dirty="0">
                <a:solidFill>
                  <a:srgbClr val="000000"/>
                </a:solidFill>
                <a:latin typeface="Calibri" panose="020F0502020204030204" pitchFamily="34" charset="0"/>
              </a:rPr>
              <a:t>Type of restraint                                  	Pre Safety                                                  With Safety Pod </a:t>
            </a:r>
          </a:p>
          <a:p>
            <a:r>
              <a:rPr lang="en-GB" dirty="0">
                <a:solidFill>
                  <a:srgbClr val="000000"/>
                </a:solidFill>
                <a:latin typeface="Calibri" panose="020F0502020204030204" pitchFamily="34" charset="0"/>
              </a:rPr>
              <a:t>                                                               1/3/18 – 14/6/18                                           15/6/18 – 5/9/18                                           Supine 	                                                           7                                                             	    0 	</a:t>
            </a:r>
          </a:p>
          <a:p>
            <a:r>
              <a:rPr lang="en-GB" dirty="0">
                <a:solidFill>
                  <a:srgbClr val="000000"/>
                </a:solidFill>
                <a:latin typeface="Calibri" panose="020F0502020204030204" pitchFamily="34" charset="0"/>
              </a:rPr>
              <a:t>Sitting 	                                                           9	                                                                 2 	</a:t>
            </a:r>
          </a:p>
          <a:p>
            <a:r>
              <a:rPr lang="en-GB" dirty="0">
                <a:solidFill>
                  <a:srgbClr val="000000"/>
                </a:solidFill>
                <a:latin typeface="Calibri" panose="020F0502020204030204" pitchFamily="34" charset="0"/>
              </a:rPr>
              <a:t>Standing                                                            23 	                                                                 5 	</a:t>
            </a:r>
          </a:p>
          <a:p>
            <a:r>
              <a:rPr lang="en-GB" dirty="0">
                <a:solidFill>
                  <a:srgbClr val="000000"/>
                </a:solidFill>
                <a:latin typeface="Calibri" panose="020F0502020204030204" pitchFamily="34" charset="0"/>
              </a:rPr>
              <a:t>Safety Pod 	                                                  0 	                                                                26 	</a:t>
            </a:r>
          </a:p>
          <a:p>
            <a:r>
              <a:rPr lang="en-GB"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2534715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5943" y="751344"/>
            <a:ext cx="8948057" cy="5016758"/>
          </a:xfrm>
          <a:prstGeom prst="rect">
            <a:avLst/>
          </a:prstGeom>
        </p:spPr>
        <p:txBody>
          <a:bodyPr wrap="square">
            <a:spAutoFit/>
          </a:bodyPr>
          <a:lstStyle/>
          <a:p>
            <a:r>
              <a:rPr lang="en-GB" sz="2000" dirty="0">
                <a:solidFill>
                  <a:srgbClr val="000000"/>
                </a:solidFill>
                <a:latin typeface="Calibri" panose="020F0502020204030204" pitchFamily="34" charset="0"/>
              </a:rPr>
              <a:t>The number of staff needed for each restraint was also reduced in many cases. In the case of one 21-year-old male who displayed high levels of aggression towards staff and other patients, the number of staff involved in his restraint was reduced from four/five down to two with the use of the Safety </a:t>
            </a:r>
            <a:r>
              <a:rPr lang="en-GB" sz="2000" dirty="0" err="1">
                <a:solidFill>
                  <a:srgbClr val="000000"/>
                </a:solidFill>
                <a:latin typeface="Calibri" panose="020F0502020204030204" pitchFamily="34" charset="0"/>
              </a:rPr>
              <a:t>PodTM</a:t>
            </a:r>
            <a:r>
              <a:rPr lang="en-GB" sz="2000" dirty="0">
                <a:solidFill>
                  <a:srgbClr val="000000"/>
                </a:solidFill>
                <a:latin typeface="Calibri" panose="020F0502020204030204" pitchFamily="34" charset="0"/>
              </a:rPr>
              <a:t>. The need to restrain him in the supine position on the floor was also eliminated, as he could be supported safely on the Safety </a:t>
            </a:r>
            <a:r>
              <a:rPr lang="en-GB" sz="2000" dirty="0" err="1">
                <a:solidFill>
                  <a:srgbClr val="000000"/>
                </a:solidFill>
                <a:latin typeface="Calibri" panose="020F0502020204030204" pitchFamily="34" charset="0"/>
              </a:rPr>
              <a:t>PodTM</a:t>
            </a:r>
            <a:r>
              <a:rPr lang="en-GB" sz="2000" dirty="0">
                <a:solidFill>
                  <a:srgbClr val="000000"/>
                </a:solidFill>
                <a:latin typeface="Calibri" panose="020F0502020204030204" pitchFamily="34" charset="0"/>
              </a:rPr>
              <a:t> where de-escalation of the situation could take place.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For another 20-year-old male with a history of severe self harm, supine restraint involving five staff </a:t>
            </a:r>
            <a:r>
              <a:rPr lang="en-GB" sz="2000" dirty="0" err="1">
                <a:solidFill>
                  <a:srgbClr val="000000"/>
                </a:solidFill>
                <a:latin typeface="Calibri" panose="020F0502020204030204" pitchFamily="34" charset="0"/>
              </a:rPr>
              <a:t>staff</a:t>
            </a:r>
            <a:r>
              <a:rPr lang="en-GB" sz="2000" dirty="0">
                <a:solidFill>
                  <a:srgbClr val="000000"/>
                </a:solidFill>
                <a:latin typeface="Calibri" panose="020F0502020204030204" pitchFamily="34" charset="0"/>
              </a:rPr>
              <a:t> members almost daily was also eliminated and two staff could support the patient on the Safety </a:t>
            </a:r>
            <a:r>
              <a:rPr lang="en-GB" sz="2000" dirty="0" err="1">
                <a:solidFill>
                  <a:srgbClr val="000000"/>
                </a:solidFill>
                <a:latin typeface="Calibri" panose="020F0502020204030204" pitchFamily="34" charset="0"/>
              </a:rPr>
              <a:t>PodTM</a:t>
            </a:r>
            <a:r>
              <a:rPr lang="en-GB" sz="2000" dirty="0">
                <a:solidFill>
                  <a:srgbClr val="000000"/>
                </a:solidFill>
                <a:latin typeface="Calibri" panose="020F0502020204030204" pitchFamily="34" charset="0"/>
              </a:rPr>
              <a:t>. This particular client would on occasion also take himself to the Safety Pod which he chose to use himself proactively as part of a PBS plan. On occasion a third member of staff was required to use the Safety Cushion for legs with the patient in the Safety </a:t>
            </a:r>
            <a:r>
              <a:rPr lang="en-GB" sz="2000" dirty="0" err="1">
                <a:solidFill>
                  <a:srgbClr val="000000"/>
                </a:solidFill>
                <a:latin typeface="Calibri" panose="020F0502020204030204" pitchFamily="34" charset="0"/>
              </a:rPr>
              <a:t>PodTM</a:t>
            </a:r>
            <a:r>
              <a:rPr lang="en-GB" sz="2000" dirty="0">
                <a:solidFill>
                  <a:srgbClr val="000000"/>
                </a:solidFill>
                <a:latin typeface="Calibri" panose="020F0502020204030204" pitchFamily="34" charset="0"/>
              </a:rPr>
              <a:t>.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Staff feedback showed a 100% agreement that the Safety Pod was easier and safer to use compared to using Supine restraint. </a:t>
            </a:r>
            <a:endParaRPr lang="en-GB" sz="2000" dirty="0"/>
          </a:p>
        </p:txBody>
      </p:sp>
    </p:spTree>
    <p:extLst>
      <p:ext uri="{BB962C8B-B14F-4D97-AF65-F5344CB8AC3E}">
        <p14:creationId xmlns:p14="http://schemas.microsoft.com/office/powerpoint/2010/main" val="188422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3914" y="217714"/>
            <a:ext cx="8850086" cy="6247864"/>
          </a:xfrm>
          <a:prstGeom prst="rect">
            <a:avLst/>
          </a:prstGeom>
        </p:spPr>
        <p:txBody>
          <a:bodyPr wrap="square">
            <a:spAutoFit/>
          </a:bodyPr>
          <a:lstStyle/>
          <a:p>
            <a:r>
              <a:rPr lang="en-GB" sz="2000" dirty="0">
                <a:solidFill>
                  <a:srgbClr val="000000"/>
                </a:solidFill>
                <a:latin typeface="Calibri" panose="020F0502020204030204" pitchFamily="34" charset="0"/>
              </a:rPr>
              <a:t>Qualitative staff feedback included the following: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A manager said: “I have never seen a new practice enhancement be taken up so quickly with as much consistency as the Safety Pod. It is easy to use and has made a positive impact to both patients and staff.”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A patient who was supported with a Safety Pod said: “Safety Pod is good, it feels comfortable and is very relaxing.”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Staff Nurse </a:t>
            </a:r>
            <a:r>
              <a:rPr lang="en-GB" sz="2000" dirty="0" err="1">
                <a:solidFill>
                  <a:srgbClr val="000000"/>
                </a:solidFill>
                <a:latin typeface="Calibri" panose="020F0502020204030204" pitchFamily="34" charset="0"/>
              </a:rPr>
              <a:t>Soji</a:t>
            </a:r>
            <a:r>
              <a:rPr lang="en-GB" sz="2000" dirty="0">
                <a:solidFill>
                  <a:srgbClr val="000000"/>
                </a:solidFill>
                <a:latin typeface="Calibri" panose="020F0502020204030204" pitchFamily="34" charset="0"/>
              </a:rPr>
              <a:t> </a:t>
            </a:r>
            <a:r>
              <a:rPr lang="en-GB" sz="2000" dirty="0" err="1">
                <a:solidFill>
                  <a:srgbClr val="000000"/>
                </a:solidFill>
                <a:latin typeface="Calibri" panose="020F0502020204030204" pitchFamily="34" charset="0"/>
              </a:rPr>
              <a:t>Fasanya</a:t>
            </a:r>
            <a:r>
              <a:rPr lang="en-GB" sz="2000" dirty="0">
                <a:solidFill>
                  <a:srgbClr val="000000"/>
                </a:solidFill>
                <a:latin typeface="Calibri" panose="020F0502020204030204" pitchFamily="34" charset="0"/>
              </a:rPr>
              <a:t> stated: “The safety pod encourages better communication and more positive interactions when a patient is being restrained. It enables you to have good eye contact at the same level as the person rather than looking down at them.” </a:t>
            </a:r>
          </a:p>
          <a:p>
            <a:r>
              <a:rPr lang="en-GB" sz="2000" dirty="0">
                <a:solidFill>
                  <a:srgbClr val="000000"/>
                </a:solidFill>
                <a:latin typeface="Calibri" panose="020F0502020204030204" pitchFamily="34" charset="0"/>
              </a:rPr>
              <a:t>Owen </a:t>
            </a:r>
            <a:r>
              <a:rPr lang="en-GB" sz="2000" dirty="0" err="1">
                <a:solidFill>
                  <a:srgbClr val="000000"/>
                </a:solidFill>
                <a:latin typeface="Calibri" panose="020F0502020204030204" pitchFamily="34" charset="0"/>
              </a:rPr>
              <a:t>Kaseke</a:t>
            </a:r>
            <a:r>
              <a:rPr lang="en-GB" sz="2000" dirty="0">
                <a:solidFill>
                  <a:srgbClr val="000000"/>
                </a:solidFill>
                <a:latin typeface="Calibri" panose="020F0502020204030204" pitchFamily="34" charset="0"/>
              </a:rPr>
              <a:t> Senior Care Support worker added “The safety pod has increased the safety for both the patient and staff during restraints and seems much more dignified than supine restraints.”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Whilst restraint is used as a last resort, patients have chosen to utilise the safety pod during sensory sessions as it provides deep pressure feedback. Using the safety pod in positive ways ensure it does not get seen negatively by patients. </a:t>
            </a:r>
            <a:endParaRPr lang="en-GB" sz="2000" dirty="0"/>
          </a:p>
        </p:txBody>
      </p:sp>
    </p:spTree>
    <p:extLst>
      <p:ext uri="{BB962C8B-B14F-4D97-AF65-F5344CB8AC3E}">
        <p14:creationId xmlns:p14="http://schemas.microsoft.com/office/powerpoint/2010/main" val="1961893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086" y="474345"/>
            <a:ext cx="9056914" cy="5940088"/>
          </a:xfrm>
          <a:prstGeom prst="rect">
            <a:avLst/>
          </a:prstGeom>
        </p:spPr>
        <p:txBody>
          <a:bodyPr wrap="square">
            <a:spAutoFit/>
          </a:bodyPr>
          <a:lstStyle/>
          <a:p>
            <a:r>
              <a:rPr lang="en-GB" sz="2000" b="1" dirty="0">
                <a:solidFill>
                  <a:srgbClr val="000000"/>
                </a:solidFill>
                <a:latin typeface="Calibri" panose="020F0502020204030204" pitchFamily="34" charset="0"/>
              </a:rPr>
              <a:t>An all female unit at The Priory Group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Feedback stated that the introduction of Safety Pods had reduced injuries to both staff and patients in restraint situations, with the additional comments: “There has been a reduction in staff and patient injury during physical intervention.” Another staff member said: “I’ve worked here several years and the use of the safety pods has reduced staff injury. They have also reduced the aches and pains during and after restraint.”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This unit saw a 100% reduction in floor restraints to 0 in six months of 2019 and since the introduction of the Safety Pod. This was despite 77 situations where an individual required the use of restrictive practise for theirs and others’ safety.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It reported that in the same six month period of 2017, it had 70 episodes of restraint, in which 9 (12.9%) had resulted in floor restraint. Additionally, in the same six-month period in 2018, it had 12 episodes where restraint was required, of which 3 (25%) had ended in floor restraint. </a:t>
            </a:r>
          </a:p>
          <a:p>
            <a:r>
              <a:rPr lang="en-GB" sz="2000" dirty="0">
                <a:solidFill>
                  <a:srgbClr val="000000"/>
                </a:solidFill>
                <a:latin typeface="Calibri" panose="020F0502020204030204" pitchFamily="34" charset="0"/>
              </a:rPr>
              <a:t>The Priory Group said it would recommend Safety Pods for use in other similar organisations or units. It also rated UK Pods </a:t>
            </a:r>
            <a:r>
              <a:rPr lang="en-GB" sz="2000" dirty="0" err="1">
                <a:solidFill>
                  <a:srgbClr val="000000"/>
                </a:solidFill>
                <a:latin typeface="Calibri" panose="020F0502020204030204" pitchFamily="34" charset="0"/>
              </a:rPr>
              <a:t>Ltd’s</a:t>
            </a:r>
            <a:r>
              <a:rPr lang="en-GB" sz="2000" dirty="0">
                <a:solidFill>
                  <a:srgbClr val="000000"/>
                </a:solidFill>
                <a:latin typeface="Calibri" panose="020F0502020204030204" pitchFamily="34" charset="0"/>
              </a:rPr>
              <a:t> customer service as “excellent”. </a:t>
            </a:r>
            <a:endParaRPr lang="en-GB" sz="2000" dirty="0"/>
          </a:p>
        </p:txBody>
      </p:sp>
    </p:spTree>
    <p:extLst>
      <p:ext uri="{BB962C8B-B14F-4D97-AF65-F5344CB8AC3E}">
        <p14:creationId xmlns:p14="http://schemas.microsoft.com/office/powerpoint/2010/main" val="1500719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744" y="990600"/>
            <a:ext cx="9144000" cy="4524315"/>
          </a:xfrm>
          <a:prstGeom prst="rect">
            <a:avLst/>
          </a:prstGeom>
        </p:spPr>
        <p:txBody>
          <a:bodyPr wrap="square">
            <a:spAutoFit/>
          </a:bodyPr>
          <a:lstStyle/>
          <a:p>
            <a:r>
              <a:rPr lang="en-GB" sz="2400" dirty="0">
                <a:solidFill>
                  <a:srgbClr val="000000"/>
                </a:solidFill>
                <a:latin typeface="Calibri" panose="020F0502020204030204" pitchFamily="34" charset="0"/>
              </a:rPr>
              <a:t>Additional comments from the Priory Group unit stated that patients were using the Safety Pods “at their own leisure” for example, to listen to music and other activities such as mindfulness colouring, watching television, or simply relaxing. </a:t>
            </a:r>
          </a:p>
          <a:p>
            <a:endParaRPr lang="en-GB" sz="2400" dirty="0">
              <a:solidFill>
                <a:srgbClr val="000000"/>
              </a:solidFill>
              <a:latin typeface="Calibri" panose="020F0502020204030204" pitchFamily="34" charset="0"/>
            </a:endParaRPr>
          </a:p>
          <a:p>
            <a:r>
              <a:rPr lang="en-GB" sz="2400" dirty="0">
                <a:solidFill>
                  <a:srgbClr val="000000"/>
                </a:solidFill>
                <a:latin typeface="Calibri" panose="020F0502020204030204" pitchFamily="34" charset="0"/>
              </a:rPr>
              <a:t>Safety Pods are now incorporated in to Positive Behavioural Support plans on the unit, and patients themselves have highlighted that they would prefer the use of a Safety Pod if they require physical intervention as part of an advanced request. </a:t>
            </a:r>
          </a:p>
          <a:p>
            <a:endParaRPr lang="en-GB" sz="2400" dirty="0">
              <a:solidFill>
                <a:srgbClr val="000000"/>
              </a:solidFill>
              <a:latin typeface="Calibri" panose="020F0502020204030204" pitchFamily="34" charset="0"/>
            </a:endParaRPr>
          </a:p>
          <a:p>
            <a:r>
              <a:rPr lang="en-GB" sz="2400" dirty="0">
                <a:solidFill>
                  <a:srgbClr val="000000"/>
                </a:solidFill>
                <a:latin typeface="Calibri" panose="020F0502020204030204" pitchFamily="34" charset="0"/>
              </a:rPr>
              <a:t>One staff feedback form on training with the use of Safety Pods said: “I really enjoyed the training, especially the use of the Pods.” </a:t>
            </a:r>
            <a:endParaRPr lang="en-GB" sz="2400" dirty="0"/>
          </a:p>
        </p:txBody>
      </p:sp>
    </p:spTree>
    <p:extLst>
      <p:ext uri="{BB962C8B-B14F-4D97-AF65-F5344CB8AC3E}">
        <p14:creationId xmlns:p14="http://schemas.microsoft.com/office/powerpoint/2010/main" val="3552764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9857" y="1839686"/>
            <a:ext cx="8654143" cy="2677656"/>
          </a:xfrm>
          <a:prstGeom prst="rect">
            <a:avLst/>
          </a:prstGeom>
        </p:spPr>
        <p:txBody>
          <a:bodyPr wrap="square">
            <a:spAutoFit/>
          </a:bodyPr>
          <a:lstStyle/>
          <a:p>
            <a:r>
              <a:rPr lang="en-GB" sz="2400" dirty="0">
                <a:solidFill>
                  <a:srgbClr val="000000"/>
                </a:solidFill>
                <a:latin typeface="Calibri" panose="020F0502020204030204" pitchFamily="34" charset="0"/>
              </a:rPr>
              <a:t>The feedback stated that ‘yes’ there was a reduction in injuries to both staff and children following the introduction of Safety Pods. Additional comments stated that the use of the Pods also meant</a:t>
            </a:r>
          </a:p>
          <a:p>
            <a:r>
              <a:rPr lang="en-GB" sz="2400" dirty="0">
                <a:solidFill>
                  <a:srgbClr val="000000"/>
                </a:solidFill>
                <a:latin typeface="Calibri" panose="020F0502020204030204" pitchFamily="34" charset="0"/>
              </a:rPr>
              <a:t> </a:t>
            </a:r>
          </a:p>
          <a:p>
            <a:r>
              <a:rPr lang="en-GB" sz="2400" dirty="0">
                <a:solidFill>
                  <a:srgbClr val="000000"/>
                </a:solidFill>
                <a:latin typeface="Calibri" panose="020F0502020204030204" pitchFamily="34" charset="0"/>
              </a:rPr>
              <a:t>staff “not getting tired if having to restrain multiple times” and that the use of the Safety Pod also “reduces the time in restraint on more occasions”. </a:t>
            </a:r>
            <a:endParaRPr lang="en-GB" sz="2400" dirty="0"/>
          </a:p>
        </p:txBody>
      </p:sp>
    </p:spTree>
    <p:extLst>
      <p:ext uri="{BB962C8B-B14F-4D97-AF65-F5344CB8AC3E}">
        <p14:creationId xmlns:p14="http://schemas.microsoft.com/office/powerpoint/2010/main" val="531937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257" y="2690336"/>
            <a:ext cx="8501743" cy="1569660"/>
          </a:xfrm>
          <a:prstGeom prst="rect">
            <a:avLst/>
          </a:prstGeom>
        </p:spPr>
        <p:txBody>
          <a:bodyPr wrap="square">
            <a:spAutoFit/>
          </a:bodyPr>
          <a:lstStyle/>
          <a:p>
            <a:r>
              <a:rPr lang="en-GB" dirty="0">
                <a:solidFill>
                  <a:srgbClr val="000000"/>
                </a:solidFill>
                <a:latin typeface="Calibri" panose="020F0502020204030204" pitchFamily="34" charset="0"/>
              </a:rPr>
              <a:t>“</a:t>
            </a:r>
            <a:r>
              <a:rPr lang="en-GB" sz="2400" dirty="0">
                <a:solidFill>
                  <a:srgbClr val="000000"/>
                </a:solidFill>
                <a:latin typeface="Calibri" panose="020F0502020204030204" pitchFamily="34" charset="0"/>
              </a:rPr>
              <a:t>the Safety Pods were easy to move so staff could manoeuvre the bean bag to the resident rather than having to move the person. It was stated that this “reduced the likelihood of injury to both staff and patients and reduced moving and handling issues”. </a:t>
            </a:r>
            <a:endParaRPr lang="en-GB" sz="2400" dirty="0"/>
          </a:p>
        </p:txBody>
      </p:sp>
    </p:spTree>
    <p:extLst>
      <p:ext uri="{BB962C8B-B14F-4D97-AF65-F5344CB8AC3E}">
        <p14:creationId xmlns:p14="http://schemas.microsoft.com/office/powerpoint/2010/main" val="3357413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286" y="1028343"/>
            <a:ext cx="8599714" cy="4708981"/>
          </a:xfrm>
          <a:prstGeom prst="rect">
            <a:avLst/>
          </a:prstGeom>
        </p:spPr>
        <p:txBody>
          <a:bodyPr wrap="square">
            <a:spAutoFit/>
          </a:bodyPr>
          <a:lstStyle/>
          <a:p>
            <a:r>
              <a:rPr lang="en-GB" sz="2000" b="1" dirty="0">
                <a:solidFill>
                  <a:srgbClr val="000000"/>
                </a:solidFill>
                <a:latin typeface="Calibri" panose="020F0502020204030204" pitchFamily="34" charset="0"/>
              </a:rPr>
              <a:t>Humberside Police </a:t>
            </a:r>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Summary </a:t>
            </a:r>
          </a:p>
          <a:p>
            <a:r>
              <a:rPr lang="en-GB" sz="2000" dirty="0">
                <a:solidFill>
                  <a:srgbClr val="000000"/>
                </a:solidFill>
                <a:latin typeface="Calibri" panose="020F0502020204030204" pitchFamily="34" charset="0"/>
              </a:rPr>
              <a:t>• Reduced the need for mechanical aids </a:t>
            </a:r>
          </a:p>
          <a:p>
            <a:r>
              <a:rPr lang="en-GB" sz="2000" dirty="0">
                <a:solidFill>
                  <a:srgbClr val="000000"/>
                </a:solidFill>
                <a:latin typeface="Calibri" panose="020F0502020204030204" pitchFamily="34" charset="0"/>
              </a:rPr>
              <a:t>• Reduced the number of police officers required to restrain an individual </a:t>
            </a:r>
          </a:p>
          <a:p>
            <a:r>
              <a:rPr lang="en-GB" sz="2000" dirty="0">
                <a:solidFill>
                  <a:srgbClr val="000000"/>
                </a:solidFill>
                <a:latin typeface="Calibri" panose="020F0502020204030204" pitchFamily="34" charset="0"/>
              </a:rPr>
              <a:t>• Reduced Police Officers’ fatigue </a:t>
            </a:r>
          </a:p>
          <a:p>
            <a:r>
              <a:rPr lang="en-GB" sz="2000" dirty="0">
                <a:solidFill>
                  <a:srgbClr val="000000"/>
                </a:solidFill>
                <a:latin typeface="Calibri" panose="020F0502020204030204" pitchFamily="34" charset="0"/>
              </a:rPr>
              <a:t>• Enhanced safety for both prisoner and Police Officer </a:t>
            </a:r>
          </a:p>
          <a:p>
            <a:r>
              <a:rPr lang="en-GB" sz="2000" dirty="0">
                <a:solidFill>
                  <a:srgbClr val="000000"/>
                </a:solidFill>
                <a:latin typeface="Calibri" panose="020F0502020204030204" pitchFamily="34" charset="0"/>
              </a:rPr>
              <a:t>• Reduced the amount of force needed during restraint </a:t>
            </a:r>
          </a:p>
          <a:p>
            <a:r>
              <a:rPr lang="en-GB" sz="2000" dirty="0">
                <a:solidFill>
                  <a:srgbClr val="000000"/>
                </a:solidFill>
                <a:latin typeface="Calibri" panose="020F0502020204030204" pitchFamily="34" charset="0"/>
              </a:rPr>
              <a:t>• Enabled Police Officers to swap positions when required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Humberside Police Officers have described how using a Safety Pod in their custody suite has enhanced their safety and eliminated the need for mechanical aids such as fast straps for a prisoner’s legs. </a:t>
            </a:r>
          </a:p>
          <a:p>
            <a:r>
              <a:rPr lang="en-GB" sz="2000" dirty="0">
                <a:solidFill>
                  <a:srgbClr val="000000"/>
                </a:solidFill>
                <a:latin typeface="Calibri" panose="020F0502020204030204" pitchFamily="34" charset="0"/>
              </a:rPr>
              <a:t>Describing the Safety Pod as a “useful bit of kit,” one officer explained how using it during restrictive practices acted as a de-escalation tool and meant less officers had to intervene. </a:t>
            </a:r>
            <a:endParaRPr lang="en-GB" sz="2000" dirty="0"/>
          </a:p>
        </p:txBody>
      </p:sp>
    </p:spTree>
    <p:extLst>
      <p:ext uri="{BB962C8B-B14F-4D97-AF65-F5344CB8AC3E}">
        <p14:creationId xmlns:p14="http://schemas.microsoft.com/office/powerpoint/2010/main" val="4248368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839200" cy="6555641"/>
          </a:xfrm>
          <a:prstGeom prst="rect">
            <a:avLst/>
          </a:prstGeom>
        </p:spPr>
        <p:txBody>
          <a:bodyPr wrap="square">
            <a:spAutoFit/>
          </a:bodyPr>
          <a:lstStyle/>
          <a:p>
            <a:r>
              <a:rPr lang="en-GB" sz="2000" dirty="0">
                <a:solidFill>
                  <a:srgbClr val="000000"/>
                </a:solidFill>
                <a:latin typeface="Calibri" panose="020F0502020204030204" pitchFamily="34" charset="0"/>
              </a:rPr>
              <a:t>Describing the Safety Pod as a “useful bit of kit,” one officer explained how using it during restrictive practices acted as a de-escalation tool and meant less officers had to intervene.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He said: “Rather than wrestling on the floor or mattress, taking two or three officers to hold legs down and arms down, it’s a case of two officers, potentially even one, being able to restrain somebody. It’s something definitely worthwhile in assisting us.”</a:t>
            </a:r>
          </a:p>
          <a:p>
            <a:r>
              <a:rPr lang="en-GB" sz="2000" dirty="0">
                <a:solidFill>
                  <a:srgbClr val="000000"/>
                </a:solidFill>
                <a:latin typeface="Calibri" panose="020F0502020204030204" pitchFamily="34" charset="0"/>
              </a:rPr>
              <a:t> </a:t>
            </a:r>
          </a:p>
          <a:p>
            <a:r>
              <a:rPr lang="en-GB" sz="2000" dirty="0">
                <a:solidFill>
                  <a:srgbClr val="000000"/>
                </a:solidFill>
                <a:latin typeface="Calibri" panose="020F0502020204030204" pitchFamily="34" charset="0"/>
              </a:rPr>
              <a:t>Speaking of the positive impact on officers’ wellbeing, he added: “It certainly reduced fatigue [compared to] if you’re on the floor constantly moving around for five to 10 minutes and even up to an hour.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“Being in that sort of position where you’re not putting as much force onto [the individual] you’re not having to use as much strength and your endurance lasts a bit longer. </a:t>
            </a:r>
          </a:p>
          <a:p>
            <a:r>
              <a:rPr lang="en-GB" sz="2000" dirty="0">
                <a:solidFill>
                  <a:srgbClr val="000000"/>
                </a:solidFill>
                <a:latin typeface="Calibri" panose="020F0502020204030204" pitchFamily="34" charset="0"/>
              </a:rPr>
              <a:t>“You could have quite easily stood in that position with him for upwards of an hour without being too tired.” </a:t>
            </a:r>
          </a:p>
          <a:p>
            <a:endParaRPr lang="en-GB" sz="2000" dirty="0">
              <a:solidFill>
                <a:srgbClr val="000000"/>
              </a:solidFill>
              <a:latin typeface="Calibri" panose="020F0502020204030204" pitchFamily="34" charset="0"/>
            </a:endParaRPr>
          </a:p>
          <a:p>
            <a:r>
              <a:rPr lang="en-GB" sz="2000" dirty="0">
                <a:solidFill>
                  <a:srgbClr val="000000"/>
                </a:solidFill>
                <a:latin typeface="Calibri" panose="020F0502020204030204" pitchFamily="34" charset="0"/>
              </a:rPr>
              <a:t>He added that at one point, a colleague who was restraining the individual with him swapped position with another colleague to go and grab a pair of gloves. </a:t>
            </a:r>
            <a:endParaRPr lang="en-GB" sz="2000" dirty="0"/>
          </a:p>
        </p:txBody>
      </p:sp>
    </p:spTree>
    <p:extLst>
      <p:ext uri="{BB962C8B-B14F-4D97-AF65-F5344CB8AC3E}">
        <p14:creationId xmlns:p14="http://schemas.microsoft.com/office/powerpoint/2010/main" val="3187539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8086" y="1099457"/>
            <a:ext cx="8675914" cy="4893647"/>
          </a:xfrm>
          <a:prstGeom prst="rect">
            <a:avLst/>
          </a:prstGeom>
        </p:spPr>
        <p:txBody>
          <a:bodyPr wrap="square">
            <a:spAutoFit/>
          </a:bodyPr>
          <a:lstStyle/>
          <a:p>
            <a:r>
              <a:rPr lang="en-GB" dirty="0">
                <a:solidFill>
                  <a:srgbClr val="000000"/>
                </a:solidFill>
                <a:latin typeface="Calibri" panose="020F0502020204030204" pitchFamily="34" charset="0"/>
              </a:rPr>
              <a:t>“</a:t>
            </a:r>
            <a:r>
              <a:rPr lang="en-GB" sz="2400" dirty="0">
                <a:solidFill>
                  <a:srgbClr val="000000"/>
                </a:solidFill>
                <a:latin typeface="Calibri" panose="020F0502020204030204" pitchFamily="34" charset="0"/>
              </a:rPr>
              <a:t>It was quite easy,” he said. </a:t>
            </a:r>
          </a:p>
          <a:p>
            <a:r>
              <a:rPr lang="en-GB" sz="2400" dirty="0">
                <a:solidFill>
                  <a:srgbClr val="000000"/>
                </a:solidFill>
                <a:latin typeface="Calibri" panose="020F0502020204030204" pitchFamily="34" charset="0"/>
              </a:rPr>
              <a:t>“One officer managed to hold [him] where he was while the other came in and took over quite easily.” </a:t>
            </a:r>
          </a:p>
          <a:p>
            <a:endParaRPr lang="en-GB" sz="2400" dirty="0">
              <a:solidFill>
                <a:srgbClr val="000000"/>
              </a:solidFill>
              <a:latin typeface="Calibri" panose="020F0502020204030204" pitchFamily="34" charset="0"/>
            </a:endParaRPr>
          </a:p>
          <a:p>
            <a:r>
              <a:rPr lang="en-GB" sz="2400" dirty="0">
                <a:solidFill>
                  <a:srgbClr val="000000"/>
                </a:solidFill>
                <a:latin typeface="Calibri" panose="020F0502020204030204" pitchFamily="34" charset="0"/>
              </a:rPr>
              <a:t>Speaking of this particular incident in custody, the officer described how using the Safety Pod, he was able to put “a bit more pressure on” to restrain the individual, “without exerting too much and being too forceful with them”. </a:t>
            </a:r>
          </a:p>
          <a:p>
            <a:endParaRPr lang="en-GB" sz="2400" dirty="0">
              <a:solidFill>
                <a:srgbClr val="000000"/>
              </a:solidFill>
              <a:latin typeface="Calibri" panose="020F0502020204030204" pitchFamily="34" charset="0"/>
            </a:endParaRPr>
          </a:p>
          <a:p>
            <a:r>
              <a:rPr lang="en-GB" sz="2400" dirty="0">
                <a:solidFill>
                  <a:srgbClr val="000000"/>
                </a:solidFill>
                <a:latin typeface="Calibri" panose="020F0502020204030204" pitchFamily="34" charset="0"/>
              </a:rPr>
              <a:t>“He [the prisoner] was struggling a couple of times with trying to get up and with even minimal force of barely putting just your body weight on he was struggling to move even a couple of inches,” said the officer. </a:t>
            </a:r>
            <a:endParaRPr lang="en-GB" sz="2400" dirty="0"/>
          </a:p>
        </p:txBody>
      </p:sp>
    </p:spTree>
    <p:extLst>
      <p:ext uri="{BB962C8B-B14F-4D97-AF65-F5344CB8AC3E}">
        <p14:creationId xmlns:p14="http://schemas.microsoft.com/office/powerpoint/2010/main" val="156218765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47</TotalTime>
  <Words>2085</Words>
  <Application>Microsoft Office PowerPoint</Application>
  <PresentationFormat>Widescreen</PresentationFormat>
  <Paragraphs>95</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Trebuchet MS</vt:lpstr>
      <vt:lpstr>Wingdings 3</vt:lpstr>
      <vt:lpstr>Facet</vt:lpstr>
      <vt:lpstr>UK  SAFETY  PODS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NPTCBC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  SAFETY  PODS</dc:title>
  <dc:creator>Sian Bibbs</dc:creator>
  <cp:lastModifiedBy>Wyn and Angharad Jones</cp:lastModifiedBy>
  <cp:revision>6</cp:revision>
  <dcterms:created xsi:type="dcterms:W3CDTF">2020-10-11T08:35:39Z</dcterms:created>
  <dcterms:modified xsi:type="dcterms:W3CDTF">2020-10-11T15:14:42Z</dcterms:modified>
</cp:coreProperties>
</file>